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2" r:id="rId16"/>
    <p:sldId id="273" r:id="rId17"/>
    <p:sldId id="270" r:id="rId18"/>
    <p:sldId id="274" r:id="rId19"/>
    <p:sldId id="2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31"/>
    <p:restoredTop sz="95915"/>
  </p:normalViewPr>
  <p:slideViewPr>
    <p:cSldViewPr snapToGrid="0" snapToObjects="1">
      <p:cViewPr varScale="1">
        <p:scale>
          <a:sx n="90" d="100"/>
          <a:sy n="90" d="100"/>
        </p:scale>
        <p:origin x="224" y="7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3A17B1-E0C1-1A4A-A50F-6CA917B44AB2}" type="datetimeFigureOut">
              <a:rPr lang="en-US" smtClean="0"/>
              <a:t>11/21/20</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56329EC9-5D06-5341-A08E-D23B41FFC5CC}" type="slidenum">
              <a:rPr lang="en-US" smtClean="0"/>
              <a:t>‹#›</a:t>
            </a:fld>
            <a:endParaRPr lang="en-US"/>
          </a:p>
        </p:txBody>
      </p:sp>
    </p:spTree>
    <p:extLst>
      <p:ext uri="{BB962C8B-B14F-4D97-AF65-F5344CB8AC3E}">
        <p14:creationId xmlns:p14="http://schemas.microsoft.com/office/powerpoint/2010/main" val="17442735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93A17B1-E0C1-1A4A-A50F-6CA917B44AB2}" type="datetimeFigureOut">
              <a:rPr lang="en-US" smtClean="0"/>
              <a:t>11/21/20</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6329EC9-5D06-5341-A08E-D23B41FFC5CC}" type="slidenum">
              <a:rPr lang="en-US" smtClean="0"/>
              <a:t>‹#›</a:t>
            </a:fld>
            <a:endParaRPr lang="en-US"/>
          </a:p>
        </p:txBody>
      </p:sp>
    </p:spTree>
    <p:extLst>
      <p:ext uri="{BB962C8B-B14F-4D97-AF65-F5344CB8AC3E}">
        <p14:creationId xmlns:p14="http://schemas.microsoft.com/office/powerpoint/2010/main" val="2455557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93A17B1-E0C1-1A4A-A50F-6CA917B44AB2}" type="datetimeFigureOut">
              <a:rPr lang="en-US" smtClean="0"/>
              <a:t>11/21/20</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6329EC9-5D06-5341-A08E-D23B41FFC5CC}"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7560794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593A17B1-E0C1-1A4A-A50F-6CA917B44AB2}" type="datetimeFigureOut">
              <a:rPr lang="en-US" smtClean="0"/>
              <a:t>11/21/20</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6329EC9-5D06-5341-A08E-D23B41FFC5CC}" type="slidenum">
              <a:rPr lang="en-US" smtClean="0"/>
              <a:t>‹#›</a:t>
            </a:fld>
            <a:endParaRPr lang="en-US"/>
          </a:p>
        </p:txBody>
      </p:sp>
    </p:spTree>
    <p:extLst>
      <p:ext uri="{BB962C8B-B14F-4D97-AF65-F5344CB8AC3E}">
        <p14:creationId xmlns:p14="http://schemas.microsoft.com/office/powerpoint/2010/main" val="33910695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593A17B1-E0C1-1A4A-A50F-6CA917B44AB2}" type="datetimeFigureOut">
              <a:rPr lang="en-US" smtClean="0"/>
              <a:t>11/21/20</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6329EC9-5D06-5341-A08E-D23B41FFC5CC}"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3068883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593A17B1-E0C1-1A4A-A50F-6CA917B44AB2}" type="datetimeFigureOut">
              <a:rPr lang="en-US" smtClean="0"/>
              <a:t>11/21/20</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6329EC9-5D06-5341-A08E-D23B41FFC5CC}" type="slidenum">
              <a:rPr lang="en-US" smtClean="0"/>
              <a:t>‹#›</a:t>
            </a:fld>
            <a:endParaRPr lang="en-US"/>
          </a:p>
        </p:txBody>
      </p:sp>
    </p:spTree>
    <p:extLst>
      <p:ext uri="{BB962C8B-B14F-4D97-AF65-F5344CB8AC3E}">
        <p14:creationId xmlns:p14="http://schemas.microsoft.com/office/powerpoint/2010/main" val="41993143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3A17B1-E0C1-1A4A-A50F-6CA917B44AB2}" type="datetimeFigureOut">
              <a:rPr lang="en-US" smtClean="0"/>
              <a:t>11/21/20</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6329EC9-5D06-5341-A08E-D23B41FFC5CC}" type="slidenum">
              <a:rPr lang="en-US" smtClean="0"/>
              <a:t>‹#›</a:t>
            </a:fld>
            <a:endParaRPr lang="en-US"/>
          </a:p>
        </p:txBody>
      </p:sp>
    </p:spTree>
    <p:extLst>
      <p:ext uri="{BB962C8B-B14F-4D97-AF65-F5344CB8AC3E}">
        <p14:creationId xmlns:p14="http://schemas.microsoft.com/office/powerpoint/2010/main" val="1628447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3A17B1-E0C1-1A4A-A50F-6CA917B44AB2}" type="datetimeFigureOut">
              <a:rPr lang="en-US" smtClean="0"/>
              <a:t>11/21/20</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6329EC9-5D06-5341-A08E-D23B41FFC5CC}" type="slidenum">
              <a:rPr lang="en-US" smtClean="0"/>
              <a:t>‹#›</a:t>
            </a:fld>
            <a:endParaRPr lang="en-US"/>
          </a:p>
        </p:txBody>
      </p:sp>
    </p:spTree>
    <p:extLst>
      <p:ext uri="{BB962C8B-B14F-4D97-AF65-F5344CB8AC3E}">
        <p14:creationId xmlns:p14="http://schemas.microsoft.com/office/powerpoint/2010/main" val="505135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3A17B1-E0C1-1A4A-A50F-6CA917B44AB2}" type="datetimeFigureOut">
              <a:rPr lang="en-US" smtClean="0"/>
              <a:t>11/21/20</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6329EC9-5D06-5341-A08E-D23B41FFC5CC}" type="slidenum">
              <a:rPr lang="en-US" smtClean="0"/>
              <a:t>‹#›</a:t>
            </a:fld>
            <a:endParaRPr lang="en-US"/>
          </a:p>
        </p:txBody>
      </p:sp>
    </p:spTree>
    <p:extLst>
      <p:ext uri="{BB962C8B-B14F-4D97-AF65-F5344CB8AC3E}">
        <p14:creationId xmlns:p14="http://schemas.microsoft.com/office/powerpoint/2010/main" val="4032629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93A17B1-E0C1-1A4A-A50F-6CA917B44AB2}" type="datetimeFigureOut">
              <a:rPr lang="en-US" smtClean="0"/>
              <a:t>11/21/20</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6329EC9-5D06-5341-A08E-D23B41FFC5CC}" type="slidenum">
              <a:rPr lang="en-US" smtClean="0"/>
              <a:t>‹#›</a:t>
            </a:fld>
            <a:endParaRPr lang="en-US"/>
          </a:p>
        </p:txBody>
      </p:sp>
    </p:spTree>
    <p:extLst>
      <p:ext uri="{BB962C8B-B14F-4D97-AF65-F5344CB8AC3E}">
        <p14:creationId xmlns:p14="http://schemas.microsoft.com/office/powerpoint/2010/main" val="52202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93A17B1-E0C1-1A4A-A50F-6CA917B44AB2}" type="datetimeFigureOut">
              <a:rPr lang="en-US" smtClean="0"/>
              <a:t>11/21/20</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56329EC9-5D06-5341-A08E-D23B41FFC5CC}" type="slidenum">
              <a:rPr lang="en-US" smtClean="0"/>
              <a:t>‹#›</a:t>
            </a:fld>
            <a:endParaRPr lang="en-US"/>
          </a:p>
        </p:txBody>
      </p:sp>
    </p:spTree>
    <p:extLst>
      <p:ext uri="{BB962C8B-B14F-4D97-AF65-F5344CB8AC3E}">
        <p14:creationId xmlns:p14="http://schemas.microsoft.com/office/powerpoint/2010/main" val="260889421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93A17B1-E0C1-1A4A-A50F-6CA917B44AB2}" type="datetimeFigureOut">
              <a:rPr lang="en-US" smtClean="0"/>
              <a:t>11/21/20</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56329EC9-5D06-5341-A08E-D23B41FFC5CC}" type="slidenum">
              <a:rPr lang="en-US" smtClean="0"/>
              <a:t>‹#›</a:t>
            </a:fld>
            <a:endParaRPr lang="en-US"/>
          </a:p>
        </p:txBody>
      </p:sp>
    </p:spTree>
    <p:extLst>
      <p:ext uri="{BB962C8B-B14F-4D97-AF65-F5344CB8AC3E}">
        <p14:creationId xmlns:p14="http://schemas.microsoft.com/office/powerpoint/2010/main" val="428976408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93A17B1-E0C1-1A4A-A50F-6CA917B44AB2}" type="datetimeFigureOut">
              <a:rPr lang="en-US" smtClean="0"/>
              <a:t>11/21/20</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56329EC9-5D06-5341-A08E-D23B41FFC5CC}" type="slidenum">
              <a:rPr lang="en-US" smtClean="0"/>
              <a:t>‹#›</a:t>
            </a:fld>
            <a:endParaRPr lang="en-US"/>
          </a:p>
        </p:txBody>
      </p:sp>
    </p:spTree>
    <p:extLst>
      <p:ext uri="{BB962C8B-B14F-4D97-AF65-F5344CB8AC3E}">
        <p14:creationId xmlns:p14="http://schemas.microsoft.com/office/powerpoint/2010/main" val="3988605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3A17B1-E0C1-1A4A-A50F-6CA917B44AB2}" type="datetimeFigureOut">
              <a:rPr lang="en-US" smtClean="0"/>
              <a:t>11/21/20</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56329EC9-5D06-5341-A08E-D23B41FFC5CC}" type="slidenum">
              <a:rPr lang="en-US" smtClean="0"/>
              <a:t>‹#›</a:t>
            </a:fld>
            <a:endParaRPr lang="en-US"/>
          </a:p>
        </p:txBody>
      </p:sp>
    </p:spTree>
    <p:extLst>
      <p:ext uri="{BB962C8B-B14F-4D97-AF65-F5344CB8AC3E}">
        <p14:creationId xmlns:p14="http://schemas.microsoft.com/office/powerpoint/2010/main" val="2305190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93A17B1-E0C1-1A4A-A50F-6CA917B44AB2}" type="datetimeFigureOut">
              <a:rPr lang="en-US" smtClean="0"/>
              <a:t>11/21/20</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56329EC9-5D06-5341-A08E-D23B41FFC5CC}" type="slidenum">
              <a:rPr lang="en-US" smtClean="0"/>
              <a:t>‹#›</a:t>
            </a:fld>
            <a:endParaRPr lang="en-US"/>
          </a:p>
        </p:txBody>
      </p:sp>
    </p:spTree>
    <p:extLst>
      <p:ext uri="{BB962C8B-B14F-4D97-AF65-F5344CB8AC3E}">
        <p14:creationId xmlns:p14="http://schemas.microsoft.com/office/powerpoint/2010/main" val="248135385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93A17B1-E0C1-1A4A-A50F-6CA917B44AB2}" type="datetimeFigureOut">
              <a:rPr lang="en-US" smtClean="0"/>
              <a:t>11/21/20</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6329EC9-5D06-5341-A08E-D23B41FFC5CC}" type="slidenum">
              <a:rPr lang="en-US" smtClean="0"/>
              <a:t>‹#›</a:t>
            </a:fld>
            <a:endParaRPr lang="en-US"/>
          </a:p>
        </p:txBody>
      </p:sp>
    </p:spTree>
    <p:extLst>
      <p:ext uri="{BB962C8B-B14F-4D97-AF65-F5344CB8AC3E}">
        <p14:creationId xmlns:p14="http://schemas.microsoft.com/office/powerpoint/2010/main" val="3614499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593A17B1-E0C1-1A4A-A50F-6CA917B44AB2}" type="datetimeFigureOut">
              <a:rPr lang="en-US" smtClean="0"/>
              <a:t>11/21/20</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56329EC9-5D06-5341-A08E-D23B41FFC5CC}" type="slidenum">
              <a:rPr lang="en-US" smtClean="0"/>
              <a:t>‹#›</a:t>
            </a:fld>
            <a:endParaRPr lang="en-US"/>
          </a:p>
        </p:txBody>
      </p:sp>
    </p:spTree>
    <p:extLst>
      <p:ext uri="{BB962C8B-B14F-4D97-AF65-F5344CB8AC3E}">
        <p14:creationId xmlns:p14="http://schemas.microsoft.com/office/powerpoint/2010/main" val="290895753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 Id="rId5" Type="http://schemas.openxmlformats.org/officeDocument/2006/relationships/image" Target="../media/image20.tiff"/><Relationship Id="rId4" Type="http://schemas.openxmlformats.org/officeDocument/2006/relationships/image" Target="../media/image19.tiff"/></Relationships>
</file>

<file path=ppt/slides/_rels/slide17.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EE2B8-FBF7-8645-87BC-AC9CB6330BB5}"/>
              </a:ext>
            </a:extLst>
          </p:cNvPr>
          <p:cNvSpPr>
            <a:spLocks noGrp="1"/>
          </p:cNvSpPr>
          <p:nvPr>
            <p:ph type="ctrTitle"/>
          </p:nvPr>
        </p:nvSpPr>
        <p:spPr/>
        <p:txBody>
          <a:bodyPr>
            <a:normAutofit fontScale="90000"/>
          </a:bodyPr>
          <a:lstStyle/>
          <a:p>
            <a:r>
              <a:rPr lang="en-US" dirty="0"/>
              <a:t>Predicting the most affecting parameters to Heart Disease</a:t>
            </a:r>
          </a:p>
        </p:txBody>
      </p:sp>
      <p:sp>
        <p:nvSpPr>
          <p:cNvPr id="3" name="Subtitle 2">
            <a:extLst>
              <a:ext uri="{FF2B5EF4-FFF2-40B4-BE49-F238E27FC236}">
                <a16:creationId xmlns:a16="http://schemas.microsoft.com/office/drawing/2014/main" id="{ACB46D9F-A8F3-4943-9051-8AA0B0F54ECD}"/>
              </a:ext>
            </a:extLst>
          </p:cNvPr>
          <p:cNvSpPr>
            <a:spLocks noGrp="1"/>
          </p:cNvSpPr>
          <p:nvPr>
            <p:ph type="subTitle" idx="1"/>
          </p:nvPr>
        </p:nvSpPr>
        <p:spPr/>
        <p:txBody>
          <a:bodyPr/>
          <a:lstStyle/>
          <a:p>
            <a:r>
              <a:rPr lang="en-US" dirty="0"/>
              <a:t>MSDS-530 Project</a:t>
            </a:r>
          </a:p>
          <a:p>
            <a:r>
              <a:rPr lang="en-US" dirty="0"/>
              <a:t>Submitted by: Dhiraj Bankar</a:t>
            </a:r>
          </a:p>
        </p:txBody>
      </p:sp>
    </p:spTree>
    <p:extLst>
      <p:ext uri="{BB962C8B-B14F-4D97-AF65-F5344CB8AC3E}">
        <p14:creationId xmlns:p14="http://schemas.microsoft.com/office/powerpoint/2010/main" val="270402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A8CD4-2AB6-9A4B-9AA9-5CA8431F094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6101F14-58DB-8145-8A73-92178CFE78DF}"/>
              </a:ext>
            </a:extLst>
          </p:cNvPr>
          <p:cNvPicPr>
            <a:picLocks noGrp="1" noChangeAspect="1"/>
          </p:cNvPicPr>
          <p:nvPr>
            <p:ph idx="1"/>
          </p:nvPr>
        </p:nvPicPr>
        <p:blipFill>
          <a:blip r:embed="rId2"/>
          <a:stretch>
            <a:fillRect/>
          </a:stretch>
        </p:blipFill>
        <p:spPr>
          <a:xfrm>
            <a:off x="3109913" y="2632075"/>
            <a:ext cx="7874000" cy="2781300"/>
          </a:xfrm>
        </p:spPr>
      </p:pic>
    </p:spTree>
    <p:extLst>
      <p:ext uri="{BB962C8B-B14F-4D97-AF65-F5344CB8AC3E}">
        <p14:creationId xmlns:p14="http://schemas.microsoft.com/office/powerpoint/2010/main" val="2677482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CA072-A737-FB4D-8FA6-DB45B99D8AE2}"/>
              </a:ext>
            </a:extLst>
          </p:cNvPr>
          <p:cNvSpPr>
            <a:spLocks noGrp="1"/>
          </p:cNvSpPr>
          <p:nvPr>
            <p:ph type="title"/>
          </p:nvPr>
        </p:nvSpPr>
        <p:spPr/>
        <p:txBody>
          <a:bodyPr/>
          <a:lstStyle/>
          <a:p>
            <a:r>
              <a:rPr lang="en-US" dirty="0"/>
              <a:t>PMF – Blood pressure</a:t>
            </a:r>
          </a:p>
        </p:txBody>
      </p:sp>
      <p:pic>
        <p:nvPicPr>
          <p:cNvPr id="4" name="Content Placeholder 3">
            <a:extLst>
              <a:ext uri="{FF2B5EF4-FFF2-40B4-BE49-F238E27FC236}">
                <a16:creationId xmlns:a16="http://schemas.microsoft.com/office/drawing/2014/main" id="{DA4E57EA-0C71-8545-9103-5C536203ACAF}"/>
              </a:ext>
            </a:extLst>
          </p:cNvPr>
          <p:cNvPicPr>
            <a:picLocks noGrp="1" noChangeAspect="1"/>
          </p:cNvPicPr>
          <p:nvPr>
            <p:ph idx="1"/>
          </p:nvPr>
        </p:nvPicPr>
        <p:blipFill>
          <a:blip r:embed="rId2"/>
          <a:stretch>
            <a:fillRect/>
          </a:stretch>
        </p:blipFill>
        <p:spPr>
          <a:xfrm>
            <a:off x="1199189" y="1421253"/>
            <a:ext cx="10305423" cy="5236723"/>
          </a:xfrm>
          <a:prstGeom prst="rect">
            <a:avLst/>
          </a:prstGeom>
        </p:spPr>
      </p:pic>
    </p:spTree>
    <p:extLst>
      <p:ext uri="{BB962C8B-B14F-4D97-AF65-F5344CB8AC3E}">
        <p14:creationId xmlns:p14="http://schemas.microsoft.com/office/powerpoint/2010/main" val="3632803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830AF-FE16-CB4A-ADF5-9E3A11235596}"/>
              </a:ext>
            </a:extLst>
          </p:cNvPr>
          <p:cNvSpPr>
            <a:spLocks noGrp="1"/>
          </p:cNvSpPr>
          <p:nvPr>
            <p:ph type="title"/>
          </p:nvPr>
        </p:nvSpPr>
        <p:spPr/>
        <p:txBody>
          <a:bodyPr/>
          <a:lstStyle/>
          <a:p>
            <a:r>
              <a:rPr lang="en-US" dirty="0"/>
              <a:t>PMF – Cholesterol</a:t>
            </a:r>
          </a:p>
        </p:txBody>
      </p:sp>
      <p:pic>
        <p:nvPicPr>
          <p:cNvPr id="4" name="Content Placeholder 3">
            <a:extLst>
              <a:ext uri="{FF2B5EF4-FFF2-40B4-BE49-F238E27FC236}">
                <a16:creationId xmlns:a16="http://schemas.microsoft.com/office/drawing/2014/main" id="{560BFF98-59F6-E84F-BB22-E4DA5DA16D08}"/>
              </a:ext>
            </a:extLst>
          </p:cNvPr>
          <p:cNvPicPr>
            <a:picLocks noGrp="1" noChangeAspect="1"/>
          </p:cNvPicPr>
          <p:nvPr>
            <p:ph idx="1"/>
          </p:nvPr>
        </p:nvPicPr>
        <p:blipFill>
          <a:blip r:embed="rId2"/>
          <a:stretch>
            <a:fillRect/>
          </a:stretch>
        </p:blipFill>
        <p:spPr>
          <a:xfrm>
            <a:off x="1317624" y="1264555"/>
            <a:ext cx="10186988" cy="5176540"/>
          </a:xfrm>
          <a:prstGeom prst="rect">
            <a:avLst/>
          </a:prstGeom>
        </p:spPr>
      </p:pic>
    </p:spTree>
    <p:extLst>
      <p:ext uri="{BB962C8B-B14F-4D97-AF65-F5344CB8AC3E}">
        <p14:creationId xmlns:p14="http://schemas.microsoft.com/office/powerpoint/2010/main" val="1381206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634D3-8B23-3C46-96A0-B63841EE97BA}"/>
              </a:ext>
            </a:extLst>
          </p:cNvPr>
          <p:cNvSpPr>
            <a:spLocks noGrp="1"/>
          </p:cNvSpPr>
          <p:nvPr>
            <p:ph type="title"/>
          </p:nvPr>
        </p:nvSpPr>
        <p:spPr/>
        <p:txBody>
          <a:bodyPr/>
          <a:lstStyle/>
          <a:p>
            <a:r>
              <a:rPr lang="en-US" dirty="0"/>
              <a:t>CDF Plot for Serum cholesterol in mg/dl for Men vs Women</a:t>
            </a:r>
          </a:p>
        </p:txBody>
      </p:sp>
      <p:pic>
        <p:nvPicPr>
          <p:cNvPr id="4" name="Content Placeholder 3">
            <a:extLst>
              <a:ext uri="{FF2B5EF4-FFF2-40B4-BE49-F238E27FC236}">
                <a16:creationId xmlns:a16="http://schemas.microsoft.com/office/drawing/2014/main" id="{78AF8A67-3EBE-6645-9174-EB0B2042EA83}"/>
              </a:ext>
            </a:extLst>
          </p:cNvPr>
          <p:cNvPicPr>
            <a:picLocks noGrp="1" noChangeAspect="1"/>
          </p:cNvPicPr>
          <p:nvPr>
            <p:ph idx="1"/>
          </p:nvPr>
        </p:nvPicPr>
        <p:blipFill>
          <a:blip r:embed="rId2"/>
          <a:stretch>
            <a:fillRect/>
          </a:stretch>
        </p:blipFill>
        <p:spPr>
          <a:xfrm>
            <a:off x="878425" y="2018831"/>
            <a:ext cx="7129462" cy="4839169"/>
          </a:xfrm>
          <a:prstGeom prst="rect">
            <a:avLst/>
          </a:prstGeom>
        </p:spPr>
      </p:pic>
      <p:sp>
        <p:nvSpPr>
          <p:cNvPr id="5" name="TextBox 4">
            <a:extLst>
              <a:ext uri="{FF2B5EF4-FFF2-40B4-BE49-F238E27FC236}">
                <a16:creationId xmlns:a16="http://schemas.microsoft.com/office/drawing/2014/main" id="{26FEC940-F406-4249-A22E-E393632DA1F4}"/>
              </a:ext>
            </a:extLst>
          </p:cNvPr>
          <p:cNvSpPr txBox="1"/>
          <p:nvPr/>
        </p:nvSpPr>
        <p:spPr>
          <a:xfrm>
            <a:off x="8429731" y="2471738"/>
            <a:ext cx="3074881" cy="1200329"/>
          </a:xfrm>
          <a:prstGeom prst="rect">
            <a:avLst/>
          </a:prstGeom>
          <a:noFill/>
        </p:spPr>
        <p:txBody>
          <a:bodyPr wrap="none" rtlCol="0">
            <a:spAutoFit/>
          </a:bodyPr>
          <a:lstStyle/>
          <a:p>
            <a:r>
              <a:rPr lang="en-US" dirty="0"/>
              <a:t>From the CDF graph the </a:t>
            </a:r>
          </a:p>
          <a:p>
            <a:r>
              <a:rPr lang="en-US" dirty="0"/>
              <a:t>Most of men and women </a:t>
            </a:r>
          </a:p>
          <a:p>
            <a:r>
              <a:rPr lang="en-US" dirty="0"/>
              <a:t>cholesterol range </a:t>
            </a:r>
          </a:p>
          <a:p>
            <a:r>
              <a:rPr lang="en-US" dirty="0"/>
              <a:t>between 200 to 300</a:t>
            </a:r>
          </a:p>
        </p:txBody>
      </p:sp>
    </p:spTree>
    <p:extLst>
      <p:ext uri="{BB962C8B-B14F-4D97-AF65-F5344CB8AC3E}">
        <p14:creationId xmlns:p14="http://schemas.microsoft.com/office/powerpoint/2010/main" val="187045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D88AF-F2D3-A249-85E0-7555E50A4FC5}"/>
              </a:ext>
            </a:extLst>
          </p:cNvPr>
          <p:cNvSpPr>
            <a:spLocks noGrp="1"/>
          </p:cNvSpPr>
          <p:nvPr>
            <p:ph type="title"/>
          </p:nvPr>
        </p:nvSpPr>
        <p:spPr/>
        <p:txBody>
          <a:bodyPr/>
          <a:lstStyle/>
          <a:p>
            <a:r>
              <a:rPr lang="en-US" dirty="0"/>
              <a:t>CDF Plot for blood pressure for Men vs Women</a:t>
            </a:r>
          </a:p>
        </p:txBody>
      </p:sp>
      <p:pic>
        <p:nvPicPr>
          <p:cNvPr id="4" name="Content Placeholder 3">
            <a:extLst>
              <a:ext uri="{FF2B5EF4-FFF2-40B4-BE49-F238E27FC236}">
                <a16:creationId xmlns:a16="http://schemas.microsoft.com/office/drawing/2014/main" id="{062E1A34-91A1-A240-AA6C-D00598E2A5F8}"/>
              </a:ext>
            </a:extLst>
          </p:cNvPr>
          <p:cNvPicPr>
            <a:picLocks noGrp="1" noChangeAspect="1"/>
          </p:cNvPicPr>
          <p:nvPr>
            <p:ph idx="1"/>
          </p:nvPr>
        </p:nvPicPr>
        <p:blipFill>
          <a:blip r:embed="rId2"/>
          <a:stretch>
            <a:fillRect/>
          </a:stretch>
        </p:blipFill>
        <p:spPr>
          <a:xfrm>
            <a:off x="2286000" y="1905000"/>
            <a:ext cx="7200900" cy="4887658"/>
          </a:xfrm>
          <a:prstGeom prst="rect">
            <a:avLst/>
          </a:prstGeom>
        </p:spPr>
      </p:pic>
    </p:spTree>
    <p:extLst>
      <p:ext uri="{BB962C8B-B14F-4D97-AF65-F5344CB8AC3E}">
        <p14:creationId xmlns:p14="http://schemas.microsoft.com/office/powerpoint/2010/main" val="2326936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A12C8-BA0B-2647-91B4-0C7C4DD4DA99}"/>
              </a:ext>
            </a:extLst>
          </p:cNvPr>
          <p:cNvSpPr>
            <a:spLocks noGrp="1"/>
          </p:cNvSpPr>
          <p:nvPr>
            <p:ph type="title"/>
          </p:nvPr>
        </p:nvSpPr>
        <p:spPr/>
        <p:txBody>
          <a:bodyPr>
            <a:normAutofit fontScale="90000"/>
          </a:bodyPr>
          <a:lstStyle/>
          <a:p>
            <a:r>
              <a:rPr lang="en-US" dirty="0"/>
              <a:t># Plotting only for women cholesterol, as it will give detailed insight on Heart disease</a:t>
            </a:r>
          </a:p>
        </p:txBody>
      </p:sp>
      <p:pic>
        <p:nvPicPr>
          <p:cNvPr id="4" name="Content Placeholder 3">
            <a:extLst>
              <a:ext uri="{FF2B5EF4-FFF2-40B4-BE49-F238E27FC236}">
                <a16:creationId xmlns:a16="http://schemas.microsoft.com/office/drawing/2014/main" id="{2D9840FC-FED2-7147-82FE-802D01BB9BBF}"/>
              </a:ext>
            </a:extLst>
          </p:cNvPr>
          <p:cNvPicPr>
            <a:picLocks noGrp="1" noChangeAspect="1"/>
          </p:cNvPicPr>
          <p:nvPr>
            <p:ph idx="1"/>
          </p:nvPr>
        </p:nvPicPr>
        <p:blipFill>
          <a:blip r:embed="rId2"/>
          <a:stretch>
            <a:fillRect/>
          </a:stretch>
        </p:blipFill>
        <p:spPr>
          <a:xfrm>
            <a:off x="2592925" y="1593169"/>
            <a:ext cx="6943725" cy="5000920"/>
          </a:xfrm>
          <a:prstGeom prst="rect">
            <a:avLst/>
          </a:prstGeom>
        </p:spPr>
      </p:pic>
      <p:sp>
        <p:nvSpPr>
          <p:cNvPr id="5" name="TextBox 4">
            <a:extLst>
              <a:ext uri="{FF2B5EF4-FFF2-40B4-BE49-F238E27FC236}">
                <a16:creationId xmlns:a16="http://schemas.microsoft.com/office/drawing/2014/main" id="{5E5D3827-964A-B343-B967-052535C6CF3E}"/>
              </a:ext>
            </a:extLst>
          </p:cNvPr>
          <p:cNvSpPr txBox="1"/>
          <p:nvPr/>
        </p:nvSpPr>
        <p:spPr>
          <a:xfrm>
            <a:off x="9536651" y="2874059"/>
            <a:ext cx="2464850" cy="923330"/>
          </a:xfrm>
          <a:prstGeom prst="rect">
            <a:avLst/>
          </a:prstGeom>
          <a:noFill/>
        </p:spPr>
        <p:txBody>
          <a:bodyPr wrap="square" rtlCol="0">
            <a:spAutoFit/>
          </a:bodyPr>
          <a:lstStyle/>
          <a:p>
            <a:r>
              <a:rPr lang="en-US" dirty="0"/>
              <a:t>Data looks pretty good and well normalized. </a:t>
            </a:r>
          </a:p>
        </p:txBody>
      </p:sp>
    </p:spTree>
    <p:extLst>
      <p:ext uri="{BB962C8B-B14F-4D97-AF65-F5344CB8AC3E}">
        <p14:creationId xmlns:p14="http://schemas.microsoft.com/office/powerpoint/2010/main" val="3354597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EDD81-3F24-7D4D-8736-2FB32C8C54AF}"/>
              </a:ext>
            </a:extLst>
          </p:cNvPr>
          <p:cNvSpPr>
            <a:spLocks noGrp="1"/>
          </p:cNvSpPr>
          <p:nvPr>
            <p:ph type="title"/>
          </p:nvPr>
        </p:nvSpPr>
        <p:spPr>
          <a:xfrm>
            <a:off x="2578638" y="252635"/>
            <a:ext cx="2936338" cy="1280890"/>
          </a:xfrm>
        </p:spPr>
        <p:txBody>
          <a:bodyPr/>
          <a:lstStyle/>
          <a:p>
            <a:r>
              <a:rPr lang="en-US" dirty="0"/>
              <a:t>Scatter Plots</a:t>
            </a:r>
          </a:p>
        </p:txBody>
      </p:sp>
      <p:pic>
        <p:nvPicPr>
          <p:cNvPr id="4" name="Content Placeholder 3">
            <a:extLst>
              <a:ext uri="{FF2B5EF4-FFF2-40B4-BE49-F238E27FC236}">
                <a16:creationId xmlns:a16="http://schemas.microsoft.com/office/drawing/2014/main" id="{B890CCF9-D34E-634D-A3D2-1D24FE601980}"/>
              </a:ext>
            </a:extLst>
          </p:cNvPr>
          <p:cNvPicPr>
            <a:picLocks noGrp="1" noChangeAspect="1"/>
          </p:cNvPicPr>
          <p:nvPr>
            <p:ph idx="1"/>
          </p:nvPr>
        </p:nvPicPr>
        <p:blipFill>
          <a:blip r:embed="rId2"/>
          <a:stretch>
            <a:fillRect/>
          </a:stretch>
        </p:blipFill>
        <p:spPr>
          <a:xfrm>
            <a:off x="4547392" y="1044938"/>
            <a:ext cx="4437027" cy="2937835"/>
          </a:xfrm>
          <a:prstGeom prst="rect">
            <a:avLst/>
          </a:prstGeom>
        </p:spPr>
      </p:pic>
      <p:pic>
        <p:nvPicPr>
          <p:cNvPr id="5" name="Picture 4">
            <a:extLst>
              <a:ext uri="{FF2B5EF4-FFF2-40B4-BE49-F238E27FC236}">
                <a16:creationId xmlns:a16="http://schemas.microsoft.com/office/drawing/2014/main" id="{9EC0F46E-1724-6F4C-BF40-5039631E7016}"/>
              </a:ext>
            </a:extLst>
          </p:cNvPr>
          <p:cNvPicPr>
            <a:picLocks noChangeAspect="1"/>
          </p:cNvPicPr>
          <p:nvPr/>
        </p:nvPicPr>
        <p:blipFill>
          <a:blip r:embed="rId3"/>
          <a:stretch>
            <a:fillRect/>
          </a:stretch>
        </p:blipFill>
        <p:spPr>
          <a:xfrm>
            <a:off x="115510" y="1072552"/>
            <a:ext cx="4589045" cy="2910221"/>
          </a:xfrm>
          <a:prstGeom prst="rect">
            <a:avLst/>
          </a:prstGeom>
        </p:spPr>
      </p:pic>
      <p:pic>
        <p:nvPicPr>
          <p:cNvPr id="6" name="Picture 5">
            <a:extLst>
              <a:ext uri="{FF2B5EF4-FFF2-40B4-BE49-F238E27FC236}">
                <a16:creationId xmlns:a16="http://schemas.microsoft.com/office/drawing/2014/main" id="{25B9EBBF-2C18-3743-842D-E64546BABCEA}"/>
              </a:ext>
            </a:extLst>
          </p:cNvPr>
          <p:cNvPicPr>
            <a:picLocks noChangeAspect="1"/>
          </p:cNvPicPr>
          <p:nvPr/>
        </p:nvPicPr>
        <p:blipFill>
          <a:blip r:embed="rId4"/>
          <a:stretch>
            <a:fillRect/>
          </a:stretch>
        </p:blipFill>
        <p:spPr>
          <a:xfrm>
            <a:off x="115510" y="3982773"/>
            <a:ext cx="4431882" cy="2875227"/>
          </a:xfrm>
          <a:prstGeom prst="rect">
            <a:avLst/>
          </a:prstGeom>
        </p:spPr>
      </p:pic>
      <p:pic>
        <p:nvPicPr>
          <p:cNvPr id="7" name="Picture 6">
            <a:extLst>
              <a:ext uri="{FF2B5EF4-FFF2-40B4-BE49-F238E27FC236}">
                <a16:creationId xmlns:a16="http://schemas.microsoft.com/office/drawing/2014/main" id="{0C842F88-CCD7-E342-9726-A6FCEE7312BE}"/>
              </a:ext>
            </a:extLst>
          </p:cNvPr>
          <p:cNvPicPr>
            <a:picLocks noChangeAspect="1"/>
          </p:cNvPicPr>
          <p:nvPr/>
        </p:nvPicPr>
        <p:blipFill>
          <a:blip r:embed="rId5"/>
          <a:stretch>
            <a:fillRect/>
          </a:stretch>
        </p:blipFill>
        <p:spPr>
          <a:xfrm>
            <a:off x="4547392" y="3982773"/>
            <a:ext cx="4253667" cy="2916174"/>
          </a:xfrm>
          <a:prstGeom prst="rect">
            <a:avLst/>
          </a:prstGeom>
        </p:spPr>
      </p:pic>
      <p:sp>
        <p:nvSpPr>
          <p:cNvPr id="8" name="TextBox 7">
            <a:extLst>
              <a:ext uri="{FF2B5EF4-FFF2-40B4-BE49-F238E27FC236}">
                <a16:creationId xmlns:a16="http://schemas.microsoft.com/office/drawing/2014/main" id="{5EAA5D13-BC80-5D4D-8E57-25FCE681C090}"/>
              </a:ext>
            </a:extLst>
          </p:cNvPr>
          <p:cNvSpPr txBox="1"/>
          <p:nvPr/>
        </p:nvSpPr>
        <p:spPr>
          <a:xfrm>
            <a:off x="9136437" y="252635"/>
            <a:ext cx="2793626" cy="6740307"/>
          </a:xfrm>
          <a:prstGeom prst="rect">
            <a:avLst/>
          </a:prstGeom>
          <a:noFill/>
        </p:spPr>
        <p:txBody>
          <a:bodyPr wrap="square" rtlCol="0">
            <a:spAutoFit/>
          </a:bodyPr>
          <a:lstStyle/>
          <a:p>
            <a:r>
              <a:rPr lang="en-US" dirty="0"/>
              <a:t>From the scattered plot we can easy says there is very good correlation between variables.</a:t>
            </a:r>
          </a:p>
          <a:p>
            <a:endParaRPr lang="en-US" dirty="0"/>
          </a:p>
          <a:p>
            <a:r>
              <a:rPr lang="en-US" dirty="0"/>
              <a:t>If you observer the above correlations between variables. Age has 28% impact on blood pressure, 21 % on cholesterol. Aggressive exercise in old age impacts a 19% on Blood pressure and finally there cholesterol and blood pressure are 12% related. </a:t>
            </a:r>
          </a:p>
          <a:p>
            <a:endParaRPr lang="en-US" dirty="0"/>
          </a:p>
          <a:p>
            <a:r>
              <a:rPr lang="en-US" dirty="0"/>
              <a:t>All other variables (cholesterol vs sex)has very less correlation values or -</a:t>
            </a:r>
            <a:r>
              <a:rPr lang="en-US" dirty="0" err="1"/>
              <a:t>ve</a:t>
            </a:r>
            <a:r>
              <a:rPr lang="en-US" dirty="0"/>
              <a:t> values so I ignored them. </a:t>
            </a:r>
          </a:p>
          <a:p>
            <a:r>
              <a:rPr lang="en-US" dirty="0"/>
              <a:t> </a:t>
            </a:r>
          </a:p>
        </p:txBody>
      </p:sp>
    </p:spTree>
    <p:extLst>
      <p:ext uri="{BB962C8B-B14F-4D97-AF65-F5344CB8AC3E}">
        <p14:creationId xmlns:p14="http://schemas.microsoft.com/office/powerpoint/2010/main" val="3451420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8BAE8-7EAF-D24F-90FD-095DD531C37E}"/>
              </a:ext>
            </a:extLst>
          </p:cNvPr>
          <p:cNvSpPr>
            <a:spLocks noGrp="1"/>
          </p:cNvSpPr>
          <p:nvPr>
            <p:ph type="title"/>
          </p:nvPr>
        </p:nvSpPr>
        <p:spPr/>
        <p:txBody>
          <a:bodyPr/>
          <a:lstStyle/>
          <a:p>
            <a:r>
              <a:rPr lang="en-US" dirty="0">
                <a:solidFill>
                  <a:srgbClr val="000000"/>
                </a:solidFill>
                <a:latin typeface="inherit"/>
              </a:rPr>
              <a:t>Hypothesis Test – Using Mean difference</a:t>
            </a:r>
            <a:endParaRPr lang="en-US" dirty="0"/>
          </a:p>
        </p:txBody>
      </p:sp>
      <p:sp>
        <p:nvSpPr>
          <p:cNvPr id="6" name="Content Placeholder 5">
            <a:extLst>
              <a:ext uri="{FF2B5EF4-FFF2-40B4-BE49-F238E27FC236}">
                <a16:creationId xmlns:a16="http://schemas.microsoft.com/office/drawing/2014/main" id="{501ABF45-6A06-1147-B114-1A19F93A24D5}"/>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E57F07B6-55E9-5540-9D2F-1E0637B2F65F}"/>
              </a:ext>
            </a:extLst>
          </p:cNvPr>
          <p:cNvPicPr>
            <a:picLocks noChangeAspect="1"/>
          </p:cNvPicPr>
          <p:nvPr/>
        </p:nvPicPr>
        <p:blipFill>
          <a:blip r:embed="rId2"/>
          <a:stretch>
            <a:fillRect/>
          </a:stretch>
        </p:blipFill>
        <p:spPr>
          <a:xfrm>
            <a:off x="577434" y="2133600"/>
            <a:ext cx="5743575" cy="4163220"/>
          </a:xfrm>
          <a:prstGeom prst="rect">
            <a:avLst/>
          </a:prstGeom>
        </p:spPr>
      </p:pic>
      <p:pic>
        <p:nvPicPr>
          <p:cNvPr id="8" name="Picture 7">
            <a:extLst>
              <a:ext uri="{FF2B5EF4-FFF2-40B4-BE49-F238E27FC236}">
                <a16:creationId xmlns:a16="http://schemas.microsoft.com/office/drawing/2014/main" id="{906E3824-E05E-8845-85B0-2052ED47ACFC}"/>
              </a:ext>
            </a:extLst>
          </p:cNvPr>
          <p:cNvPicPr>
            <a:picLocks noChangeAspect="1"/>
          </p:cNvPicPr>
          <p:nvPr/>
        </p:nvPicPr>
        <p:blipFill>
          <a:blip r:embed="rId3"/>
          <a:stretch>
            <a:fillRect/>
          </a:stretch>
        </p:blipFill>
        <p:spPr>
          <a:xfrm>
            <a:off x="6321009" y="2133600"/>
            <a:ext cx="5749424" cy="4302126"/>
          </a:xfrm>
          <a:prstGeom prst="rect">
            <a:avLst/>
          </a:prstGeom>
        </p:spPr>
      </p:pic>
    </p:spTree>
    <p:extLst>
      <p:ext uri="{BB962C8B-B14F-4D97-AF65-F5344CB8AC3E}">
        <p14:creationId xmlns:p14="http://schemas.microsoft.com/office/powerpoint/2010/main" val="3366969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9704C-571F-4948-9077-EC50E36C553D}"/>
              </a:ext>
            </a:extLst>
          </p:cNvPr>
          <p:cNvSpPr>
            <a:spLocks noGrp="1"/>
          </p:cNvSpPr>
          <p:nvPr>
            <p:ph type="title"/>
          </p:nvPr>
        </p:nvSpPr>
        <p:spPr>
          <a:xfrm>
            <a:off x="2592925" y="0"/>
            <a:ext cx="8911687" cy="1280890"/>
          </a:xfrm>
        </p:spPr>
        <p:txBody>
          <a:bodyPr/>
          <a:lstStyle/>
          <a:p>
            <a:r>
              <a:rPr lang="en-US" dirty="0"/>
              <a:t>Nonlinear Regression Model for the dataset</a:t>
            </a:r>
          </a:p>
        </p:txBody>
      </p:sp>
      <p:pic>
        <p:nvPicPr>
          <p:cNvPr id="9" name="Content Placeholder 8">
            <a:extLst>
              <a:ext uri="{FF2B5EF4-FFF2-40B4-BE49-F238E27FC236}">
                <a16:creationId xmlns:a16="http://schemas.microsoft.com/office/drawing/2014/main" id="{E47E8C92-D104-9E48-9A3C-8BA60CC8819F}"/>
              </a:ext>
            </a:extLst>
          </p:cNvPr>
          <p:cNvPicPr>
            <a:picLocks noGrp="1" noChangeAspect="1"/>
          </p:cNvPicPr>
          <p:nvPr>
            <p:ph idx="1"/>
          </p:nvPr>
        </p:nvPicPr>
        <p:blipFill>
          <a:blip r:embed="rId2"/>
          <a:stretch>
            <a:fillRect/>
          </a:stretch>
        </p:blipFill>
        <p:spPr>
          <a:xfrm>
            <a:off x="2592925" y="1280890"/>
            <a:ext cx="4050763" cy="5360759"/>
          </a:xfrm>
        </p:spPr>
      </p:pic>
      <p:sp>
        <p:nvSpPr>
          <p:cNvPr id="10" name="TextBox 9">
            <a:extLst>
              <a:ext uri="{FF2B5EF4-FFF2-40B4-BE49-F238E27FC236}">
                <a16:creationId xmlns:a16="http://schemas.microsoft.com/office/drawing/2014/main" id="{68F239DC-E19B-DA4D-8248-E5D181CFEF62}"/>
              </a:ext>
            </a:extLst>
          </p:cNvPr>
          <p:cNvSpPr txBox="1"/>
          <p:nvPr/>
        </p:nvSpPr>
        <p:spPr>
          <a:xfrm>
            <a:off x="7529513" y="1571625"/>
            <a:ext cx="4873450" cy="1754326"/>
          </a:xfrm>
          <a:prstGeom prst="rect">
            <a:avLst/>
          </a:prstGeom>
          <a:noFill/>
        </p:spPr>
        <p:txBody>
          <a:bodyPr wrap="none" rtlCol="0">
            <a:spAutoFit/>
          </a:bodyPr>
          <a:lstStyle/>
          <a:p>
            <a:r>
              <a:rPr lang="en-US" dirty="0"/>
              <a:t>From The above result the P&gt;|t| for age , </a:t>
            </a:r>
          </a:p>
          <a:p>
            <a:r>
              <a:rPr lang="en-US" dirty="0" err="1"/>
              <a:t>oldpeak</a:t>
            </a:r>
            <a:r>
              <a:rPr lang="en-US" dirty="0"/>
              <a:t>, </a:t>
            </a:r>
            <a:r>
              <a:rPr lang="en-US" dirty="0" err="1"/>
              <a:t>chol</a:t>
            </a:r>
            <a:r>
              <a:rPr lang="en-US" dirty="0"/>
              <a:t> is very low so we can </a:t>
            </a:r>
          </a:p>
          <a:p>
            <a:r>
              <a:rPr lang="en-US" dirty="0"/>
              <a:t>say that the most affecting parameter </a:t>
            </a:r>
          </a:p>
          <a:p>
            <a:r>
              <a:rPr lang="en-US" dirty="0"/>
              <a:t>to the blood pressure are age, extra </a:t>
            </a:r>
          </a:p>
          <a:p>
            <a:r>
              <a:rPr lang="en-US" dirty="0"/>
              <a:t>exercise in ole age and cholesterol. </a:t>
            </a:r>
          </a:p>
          <a:p>
            <a:endParaRPr lang="en-US" dirty="0"/>
          </a:p>
        </p:txBody>
      </p:sp>
    </p:spTree>
    <p:extLst>
      <p:ext uri="{BB962C8B-B14F-4D97-AF65-F5344CB8AC3E}">
        <p14:creationId xmlns:p14="http://schemas.microsoft.com/office/powerpoint/2010/main" val="60659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13FA5-5A83-824E-B43D-5F993F3B5C25}"/>
              </a:ext>
            </a:extLst>
          </p:cNvPr>
          <p:cNvSpPr>
            <a:spLocks noGrp="1"/>
          </p:cNvSpPr>
          <p:nvPr>
            <p:ph type="title"/>
          </p:nvPr>
        </p:nvSpPr>
        <p:spPr>
          <a:xfrm>
            <a:off x="2592925" y="624110"/>
            <a:ext cx="8911687" cy="1280890"/>
          </a:xfrm>
        </p:spPr>
        <p:txBody>
          <a:bodyPr/>
          <a:lstStyle/>
          <a:p>
            <a:r>
              <a:rPr lang="en-US" dirty="0"/>
              <a:t>References</a:t>
            </a:r>
          </a:p>
        </p:txBody>
      </p:sp>
      <p:sp>
        <p:nvSpPr>
          <p:cNvPr id="3" name="Content Placeholder 2">
            <a:extLst>
              <a:ext uri="{FF2B5EF4-FFF2-40B4-BE49-F238E27FC236}">
                <a16:creationId xmlns:a16="http://schemas.microsoft.com/office/drawing/2014/main" id="{002E7EC1-F521-4A4F-A503-8429F557873B}"/>
              </a:ext>
            </a:extLst>
          </p:cNvPr>
          <p:cNvSpPr>
            <a:spLocks noGrp="1"/>
          </p:cNvSpPr>
          <p:nvPr>
            <p:ph idx="1"/>
          </p:nvPr>
        </p:nvSpPr>
        <p:spPr/>
        <p:txBody>
          <a:bodyPr/>
          <a:lstStyle/>
          <a:p>
            <a:pPr marL="0" indent="0">
              <a:buNone/>
            </a:pPr>
            <a:endParaRPr lang="en-US" dirty="0"/>
          </a:p>
          <a:p>
            <a:r>
              <a:rPr lang="en-US" dirty="0"/>
              <a:t>Think Stats, Allen B Downey</a:t>
            </a:r>
          </a:p>
          <a:p>
            <a:r>
              <a:rPr lang="en-US" dirty="0"/>
              <a:t>https://</a:t>
            </a:r>
            <a:r>
              <a:rPr lang="en-US" dirty="0" err="1"/>
              <a:t>www.kaggle.com</a:t>
            </a:r>
            <a:r>
              <a:rPr lang="en-US" dirty="0"/>
              <a:t>/</a:t>
            </a:r>
            <a:r>
              <a:rPr lang="en-US" dirty="0" err="1"/>
              <a:t>ronitf</a:t>
            </a:r>
            <a:r>
              <a:rPr lang="en-US" dirty="0"/>
              <a:t>/heart-disease-</a:t>
            </a:r>
            <a:r>
              <a:rPr lang="en-US" dirty="0" err="1"/>
              <a:t>uci</a:t>
            </a:r>
            <a:endParaRPr lang="en-US" dirty="0"/>
          </a:p>
          <a:p>
            <a:r>
              <a:rPr lang="en-US" dirty="0"/>
              <a:t>Authors of this Dataset</a:t>
            </a:r>
          </a:p>
          <a:p>
            <a:r>
              <a:rPr lang="en-US" dirty="0"/>
              <a:t>Hungarian Institute of Cardiology. Budapest: Andras </a:t>
            </a:r>
            <a:r>
              <a:rPr lang="en-US" dirty="0" err="1"/>
              <a:t>Janosi</a:t>
            </a:r>
            <a:r>
              <a:rPr lang="en-US" dirty="0"/>
              <a:t>, M.D.</a:t>
            </a:r>
          </a:p>
          <a:p>
            <a:r>
              <a:rPr lang="en-US" dirty="0"/>
              <a:t>University Hospital, Zurich, Switzerland: William </a:t>
            </a:r>
            <a:r>
              <a:rPr lang="en-US" dirty="0" err="1"/>
              <a:t>Steinbrunn</a:t>
            </a:r>
            <a:r>
              <a:rPr lang="en-US" dirty="0"/>
              <a:t>, M.D.</a:t>
            </a:r>
          </a:p>
          <a:p>
            <a:r>
              <a:rPr lang="en-US" dirty="0"/>
              <a:t>University Hospital, Basel, Switzerland: Matthias </a:t>
            </a:r>
            <a:r>
              <a:rPr lang="en-US" dirty="0" err="1"/>
              <a:t>Pfisterer</a:t>
            </a:r>
            <a:r>
              <a:rPr lang="en-US" dirty="0"/>
              <a:t>, M.D.</a:t>
            </a:r>
          </a:p>
          <a:p>
            <a:r>
              <a:rPr lang="en-US" dirty="0"/>
              <a:t>V.A. Medical Center, Long Beach and Cleveland Clinic Foundation: Robert </a:t>
            </a:r>
            <a:r>
              <a:rPr lang="en-US" dirty="0" err="1"/>
              <a:t>Detrano</a:t>
            </a:r>
            <a:r>
              <a:rPr lang="en-US" dirty="0"/>
              <a:t>, M.D., Ph.D.</a:t>
            </a:r>
          </a:p>
          <a:p>
            <a:endParaRPr lang="en-US" dirty="0"/>
          </a:p>
        </p:txBody>
      </p:sp>
    </p:spTree>
    <p:extLst>
      <p:ext uri="{BB962C8B-B14F-4D97-AF65-F5344CB8AC3E}">
        <p14:creationId xmlns:p14="http://schemas.microsoft.com/office/powerpoint/2010/main" val="742596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21F85-9F34-BA43-91D8-600538892970}"/>
              </a:ext>
            </a:extLst>
          </p:cNvPr>
          <p:cNvSpPr>
            <a:spLocks noGrp="1"/>
          </p:cNvSpPr>
          <p:nvPr>
            <p:ph type="title"/>
          </p:nvPr>
        </p:nvSpPr>
        <p:spPr/>
        <p:txBody>
          <a:bodyPr/>
          <a:lstStyle/>
          <a:p>
            <a:r>
              <a:rPr lang="en-US" dirty="0"/>
              <a:t>Data to be Analyzed</a:t>
            </a:r>
          </a:p>
        </p:txBody>
      </p:sp>
      <p:sp>
        <p:nvSpPr>
          <p:cNvPr id="3" name="Content Placeholder 2">
            <a:extLst>
              <a:ext uri="{FF2B5EF4-FFF2-40B4-BE49-F238E27FC236}">
                <a16:creationId xmlns:a16="http://schemas.microsoft.com/office/drawing/2014/main" id="{F9C90F0A-1659-884E-9B81-5DFD5049AD39}"/>
              </a:ext>
            </a:extLst>
          </p:cNvPr>
          <p:cNvSpPr>
            <a:spLocks noGrp="1"/>
          </p:cNvSpPr>
          <p:nvPr>
            <p:ph idx="1"/>
          </p:nvPr>
        </p:nvSpPr>
        <p:spPr/>
        <p:txBody>
          <a:bodyPr>
            <a:normAutofit/>
          </a:bodyPr>
          <a:lstStyle/>
          <a:p>
            <a:r>
              <a:rPr lang="en-US" dirty="0"/>
              <a:t>Heart Disease UCI is dataset with 14 parameters</a:t>
            </a:r>
          </a:p>
          <a:p>
            <a:r>
              <a:rPr lang="en-US" dirty="0"/>
              <a:t>This project gives detailed analysis of below parameters</a:t>
            </a:r>
          </a:p>
          <a:p>
            <a:pPr lvl="1"/>
            <a:r>
              <a:rPr lang="en-US" dirty="0"/>
              <a:t>age: age</a:t>
            </a:r>
          </a:p>
          <a:p>
            <a:pPr lvl="1"/>
            <a:r>
              <a:rPr lang="en-US" dirty="0"/>
              <a:t>sex: sex</a:t>
            </a:r>
          </a:p>
          <a:p>
            <a:pPr lvl="1"/>
            <a:r>
              <a:rPr lang="en-US" dirty="0" err="1"/>
              <a:t>trestbps</a:t>
            </a:r>
            <a:r>
              <a:rPr lang="en-US" dirty="0"/>
              <a:t>: resting blood pressure</a:t>
            </a:r>
          </a:p>
          <a:p>
            <a:pPr lvl="1"/>
            <a:r>
              <a:rPr lang="en-US" dirty="0" err="1"/>
              <a:t>chol</a:t>
            </a:r>
            <a:r>
              <a:rPr lang="en-US" dirty="0"/>
              <a:t>: serum cholesterol in mg/dl</a:t>
            </a:r>
          </a:p>
          <a:p>
            <a:pPr lvl="1"/>
            <a:r>
              <a:rPr lang="en-US" dirty="0" err="1"/>
              <a:t>exang</a:t>
            </a:r>
            <a:r>
              <a:rPr lang="en-US" dirty="0"/>
              <a:t>: exercise induced angina</a:t>
            </a:r>
          </a:p>
          <a:p>
            <a:pPr lvl="1"/>
            <a:r>
              <a:rPr lang="en-US" dirty="0" err="1"/>
              <a:t>oldpeak</a:t>
            </a:r>
            <a:r>
              <a:rPr lang="en-US" dirty="0"/>
              <a:t>: ST depression induced by exercise relative to rest</a:t>
            </a:r>
          </a:p>
          <a:p>
            <a:pPr lvl="1"/>
            <a:endParaRPr lang="en-US" dirty="0"/>
          </a:p>
        </p:txBody>
      </p:sp>
    </p:spTree>
    <p:extLst>
      <p:ext uri="{BB962C8B-B14F-4D97-AF65-F5344CB8AC3E}">
        <p14:creationId xmlns:p14="http://schemas.microsoft.com/office/powerpoint/2010/main" val="1239736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F4C8E-7204-3E4B-8B2C-1A854C02FD9E}"/>
              </a:ext>
            </a:extLst>
          </p:cNvPr>
          <p:cNvSpPr>
            <a:spLocks noGrp="1"/>
          </p:cNvSpPr>
          <p:nvPr>
            <p:ph type="title"/>
          </p:nvPr>
        </p:nvSpPr>
        <p:spPr/>
        <p:txBody>
          <a:bodyPr/>
          <a:lstStyle/>
          <a:p>
            <a:r>
              <a:rPr lang="en-US" dirty="0"/>
              <a:t>Explanation of All Attributes</a:t>
            </a:r>
          </a:p>
        </p:txBody>
      </p:sp>
      <p:graphicFrame>
        <p:nvGraphicFramePr>
          <p:cNvPr id="4" name="Content Placeholder 3">
            <a:extLst>
              <a:ext uri="{FF2B5EF4-FFF2-40B4-BE49-F238E27FC236}">
                <a16:creationId xmlns:a16="http://schemas.microsoft.com/office/drawing/2014/main" id="{24BE3612-0F7C-2243-B001-CBD99F1A61BD}"/>
              </a:ext>
            </a:extLst>
          </p:cNvPr>
          <p:cNvGraphicFramePr>
            <a:graphicFrameLocks noGrp="1"/>
          </p:cNvGraphicFramePr>
          <p:nvPr>
            <p:ph idx="1"/>
            <p:extLst>
              <p:ext uri="{D42A27DB-BD31-4B8C-83A1-F6EECF244321}">
                <p14:modId xmlns:p14="http://schemas.microsoft.com/office/powerpoint/2010/main" val="1626502266"/>
              </p:ext>
            </p:extLst>
          </p:nvPr>
        </p:nvGraphicFramePr>
        <p:xfrm>
          <a:off x="2592925" y="1851025"/>
          <a:ext cx="8065550" cy="3810000"/>
        </p:xfrm>
        <a:graphic>
          <a:graphicData uri="http://schemas.openxmlformats.org/drawingml/2006/table">
            <a:tbl>
              <a:tblPr/>
              <a:tblGrid>
                <a:gridCol w="1624058">
                  <a:extLst>
                    <a:ext uri="{9D8B030D-6E8A-4147-A177-3AD203B41FA5}">
                      <a16:colId xmlns:a16="http://schemas.microsoft.com/office/drawing/2014/main" val="1304192707"/>
                    </a:ext>
                  </a:extLst>
                </a:gridCol>
                <a:gridCol w="6441492">
                  <a:extLst>
                    <a:ext uri="{9D8B030D-6E8A-4147-A177-3AD203B41FA5}">
                      <a16:colId xmlns:a16="http://schemas.microsoft.com/office/drawing/2014/main" val="282304961"/>
                    </a:ext>
                  </a:extLst>
                </a:gridCol>
              </a:tblGrid>
              <a:tr h="444500">
                <a:tc>
                  <a:txBody>
                    <a:bodyPr/>
                    <a:lstStyle/>
                    <a:p>
                      <a:r>
                        <a:rPr lang="en-US" sz="1500">
                          <a:solidFill>
                            <a:srgbClr val="000000"/>
                          </a:solidFill>
                          <a:effectLst/>
                          <a:latin typeface="Helvetica" pitchFamily="2" charset="0"/>
                        </a:rPr>
                        <a:t>Column</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a:solidFill>
                            <a:srgbClr val="000000"/>
                          </a:solidFill>
                          <a:effectLst/>
                          <a:latin typeface="Helvetica" pitchFamily="2" charset="0"/>
                        </a:rPr>
                        <a:t>Description</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545518"/>
                  </a:ext>
                </a:extLst>
              </a:tr>
              <a:tr h="222250">
                <a:tc>
                  <a:txBody>
                    <a:bodyPr/>
                    <a:lstStyle/>
                    <a:p>
                      <a:r>
                        <a:rPr lang="en-US" sz="1500">
                          <a:solidFill>
                            <a:srgbClr val="808080"/>
                          </a:solidFill>
                          <a:effectLst/>
                          <a:latin typeface="Helvetica" pitchFamily="2" charset="0"/>
                        </a:rPr>
                        <a:t>age</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BEBEB"/>
                    </a:solidFill>
                  </a:tcPr>
                </a:tc>
                <a:tc>
                  <a:txBody>
                    <a:bodyPr/>
                    <a:lstStyle/>
                    <a:p>
                      <a:r>
                        <a:rPr lang="en-US" sz="1500">
                          <a:solidFill>
                            <a:srgbClr val="808080"/>
                          </a:solidFill>
                          <a:effectLst/>
                          <a:latin typeface="Helvetica" pitchFamily="2" charset="0"/>
                        </a:rPr>
                        <a:t>age in years</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BEBEB"/>
                    </a:solidFill>
                  </a:tcPr>
                </a:tc>
                <a:extLst>
                  <a:ext uri="{0D108BD9-81ED-4DB2-BD59-A6C34878D82A}">
                    <a16:rowId xmlns:a16="http://schemas.microsoft.com/office/drawing/2014/main" val="1223277197"/>
                  </a:ext>
                </a:extLst>
              </a:tr>
              <a:tr h="222250">
                <a:tc>
                  <a:txBody>
                    <a:bodyPr/>
                    <a:lstStyle/>
                    <a:p>
                      <a:r>
                        <a:rPr lang="en-US" sz="1500">
                          <a:solidFill>
                            <a:srgbClr val="808080"/>
                          </a:solidFill>
                          <a:effectLst/>
                          <a:latin typeface="Helvetica" pitchFamily="2" charset="0"/>
                        </a:rPr>
                        <a:t>sex</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a:solidFill>
                            <a:srgbClr val="808080"/>
                          </a:solidFill>
                          <a:effectLst/>
                          <a:latin typeface="Helvetica" pitchFamily="2" charset="0"/>
                        </a:rPr>
                        <a:t>(1 = male; 0 = female)</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5151962"/>
                  </a:ext>
                </a:extLst>
              </a:tr>
              <a:tr h="222250">
                <a:tc>
                  <a:txBody>
                    <a:bodyPr/>
                    <a:lstStyle/>
                    <a:p>
                      <a:r>
                        <a:rPr lang="en-US" sz="1500">
                          <a:solidFill>
                            <a:srgbClr val="808080"/>
                          </a:solidFill>
                          <a:effectLst/>
                          <a:latin typeface="Helvetica" pitchFamily="2" charset="0"/>
                        </a:rPr>
                        <a:t>cp</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BEBEB"/>
                    </a:solidFill>
                  </a:tcPr>
                </a:tc>
                <a:tc>
                  <a:txBody>
                    <a:bodyPr/>
                    <a:lstStyle/>
                    <a:p>
                      <a:r>
                        <a:rPr lang="en-US" sz="1500">
                          <a:solidFill>
                            <a:srgbClr val="808080"/>
                          </a:solidFill>
                          <a:effectLst/>
                          <a:latin typeface="Helvetica" pitchFamily="2" charset="0"/>
                        </a:rPr>
                        <a:t>chest pain type</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BEBEB"/>
                    </a:solidFill>
                  </a:tcPr>
                </a:tc>
                <a:extLst>
                  <a:ext uri="{0D108BD9-81ED-4DB2-BD59-A6C34878D82A}">
                    <a16:rowId xmlns:a16="http://schemas.microsoft.com/office/drawing/2014/main" val="3491829855"/>
                  </a:ext>
                </a:extLst>
              </a:tr>
              <a:tr h="444500">
                <a:tc>
                  <a:txBody>
                    <a:bodyPr/>
                    <a:lstStyle/>
                    <a:p>
                      <a:r>
                        <a:rPr lang="en-US" sz="1500">
                          <a:solidFill>
                            <a:srgbClr val="808080"/>
                          </a:solidFill>
                          <a:effectLst/>
                          <a:latin typeface="Helvetica" pitchFamily="2" charset="0"/>
                        </a:rPr>
                        <a:t>trestbps</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a:solidFill>
                            <a:srgbClr val="808080"/>
                          </a:solidFill>
                          <a:effectLst/>
                          <a:latin typeface="Helvetica" pitchFamily="2" charset="0"/>
                        </a:rPr>
                        <a:t>resting blood pressure (in mm Hg on admission to the hospital)</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49377919"/>
                  </a:ext>
                </a:extLst>
              </a:tr>
              <a:tr h="222250">
                <a:tc>
                  <a:txBody>
                    <a:bodyPr/>
                    <a:lstStyle/>
                    <a:p>
                      <a:r>
                        <a:rPr lang="en-US" sz="1500">
                          <a:solidFill>
                            <a:srgbClr val="808080"/>
                          </a:solidFill>
                          <a:effectLst/>
                          <a:latin typeface="Helvetica" pitchFamily="2" charset="0"/>
                        </a:rPr>
                        <a:t>chol</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BEBEB"/>
                    </a:solidFill>
                  </a:tcPr>
                </a:tc>
                <a:tc>
                  <a:txBody>
                    <a:bodyPr/>
                    <a:lstStyle/>
                    <a:p>
                      <a:r>
                        <a:rPr lang="en-US" sz="1500">
                          <a:solidFill>
                            <a:srgbClr val="808080"/>
                          </a:solidFill>
                          <a:effectLst/>
                          <a:latin typeface="Helvetica" pitchFamily="2" charset="0"/>
                        </a:rPr>
                        <a:t>serum cholestoral in mg/dl</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BEBEB"/>
                    </a:solidFill>
                  </a:tcPr>
                </a:tc>
                <a:extLst>
                  <a:ext uri="{0D108BD9-81ED-4DB2-BD59-A6C34878D82A}">
                    <a16:rowId xmlns:a16="http://schemas.microsoft.com/office/drawing/2014/main" val="1921108177"/>
                  </a:ext>
                </a:extLst>
              </a:tr>
              <a:tr h="444500">
                <a:tc>
                  <a:txBody>
                    <a:bodyPr/>
                    <a:lstStyle/>
                    <a:p>
                      <a:r>
                        <a:rPr lang="en-US" sz="1500">
                          <a:solidFill>
                            <a:srgbClr val="808080"/>
                          </a:solidFill>
                          <a:effectLst/>
                          <a:latin typeface="Helvetica" pitchFamily="2" charset="0"/>
                        </a:rPr>
                        <a:t>fbs</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a:solidFill>
                            <a:srgbClr val="808080"/>
                          </a:solidFill>
                          <a:effectLst/>
                          <a:latin typeface="Helvetica" pitchFamily="2" charset="0"/>
                        </a:rPr>
                        <a:t>(fasting blood sugar &amp;gt; 120 mg/dl) (1 = true; 0 = false)</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4572760"/>
                  </a:ext>
                </a:extLst>
              </a:tr>
              <a:tr h="444500">
                <a:tc>
                  <a:txBody>
                    <a:bodyPr/>
                    <a:lstStyle/>
                    <a:p>
                      <a:r>
                        <a:rPr lang="en-US" sz="1500">
                          <a:solidFill>
                            <a:srgbClr val="808080"/>
                          </a:solidFill>
                          <a:effectLst/>
                          <a:latin typeface="Helvetica" pitchFamily="2" charset="0"/>
                        </a:rPr>
                        <a:t>restecg</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BEBEB"/>
                    </a:solidFill>
                  </a:tcPr>
                </a:tc>
                <a:tc>
                  <a:txBody>
                    <a:bodyPr/>
                    <a:lstStyle/>
                    <a:p>
                      <a:r>
                        <a:rPr lang="en-US" sz="1500">
                          <a:solidFill>
                            <a:srgbClr val="808080"/>
                          </a:solidFill>
                          <a:effectLst/>
                          <a:latin typeface="Helvetica" pitchFamily="2" charset="0"/>
                        </a:rPr>
                        <a:t>resting electrocardiographic results</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BEBEB"/>
                    </a:solidFill>
                  </a:tcPr>
                </a:tc>
                <a:extLst>
                  <a:ext uri="{0D108BD9-81ED-4DB2-BD59-A6C34878D82A}">
                    <a16:rowId xmlns:a16="http://schemas.microsoft.com/office/drawing/2014/main" val="3712742397"/>
                  </a:ext>
                </a:extLst>
              </a:tr>
              <a:tr h="222250">
                <a:tc>
                  <a:txBody>
                    <a:bodyPr/>
                    <a:lstStyle/>
                    <a:p>
                      <a:r>
                        <a:rPr lang="en-US" sz="1500">
                          <a:solidFill>
                            <a:srgbClr val="808080"/>
                          </a:solidFill>
                          <a:effectLst/>
                          <a:latin typeface="Helvetica" pitchFamily="2" charset="0"/>
                        </a:rPr>
                        <a:t>thalach</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a:solidFill>
                            <a:srgbClr val="808080"/>
                          </a:solidFill>
                          <a:effectLst/>
                          <a:latin typeface="Helvetica" pitchFamily="2" charset="0"/>
                        </a:rPr>
                        <a:t>maximum heart rate achieved</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84063249"/>
                  </a:ext>
                </a:extLst>
              </a:tr>
              <a:tr h="444500">
                <a:tc>
                  <a:txBody>
                    <a:bodyPr/>
                    <a:lstStyle/>
                    <a:p>
                      <a:r>
                        <a:rPr lang="en-US" sz="1500">
                          <a:solidFill>
                            <a:srgbClr val="808080"/>
                          </a:solidFill>
                          <a:effectLst/>
                          <a:latin typeface="Helvetica" pitchFamily="2" charset="0"/>
                        </a:rPr>
                        <a:t>exang</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BEBEB"/>
                    </a:solidFill>
                  </a:tcPr>
                </a:tc>
                <a:tc>
                  <a:txBody>
                    <a:bodyPr/>
                    <a:lstStyle/>
                    <a:p>
                      <a:r>
                        <a:rPr lang="en-US" sz="1500">
                          <a:solidFill>
                            <a:srgbClr val="808080"/>
                          </a:solidFill>
                          <a:effectLst/>
                          <a:latin typeface="Helvetica" pitchFamily="2" charset="0"/>
                        </a:rPr>
                        <a:t>exercise induced angina (1 = yes; 0 = no)</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BEBEB"/>
                    </a:solidFill>
                  </a:tcPr>
                </a:tc>
                <a:extLst>
                  <a:ext uri="{0D108BD9-81ED-4DB2-BD59-A6C34878D82A}">
                    <a16:rowId xmlns:a16="http://schemas.microsoft.com/office/drawing/2014/main" val="900211600"/>
                  </a:ext>
                </a:extLst>
              </a:tr>
              <a:tr h="444500">
                <a:tc>
                  <a:txBody>
                    <a:bodyPr/>
                    <a:lstStyle/>
                    <a:p>
                      <a:r>
                        <a:rPr lang="en-US" sz="1500">
                          <a:solidFill>
                            <a:srgbClr val="808080"/>
                          </a:solidFill>
                          <a:effectLst/>
                          <a:latin typeface="Helvetica" pitchFamily="2" charset="0"/>
                        </a:rPr>
                        <a:t>oldpeak</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dirty="0">
                          <a:solidFill>
                            <a:srgbClr val="808080"/>
                          </a:solidFill>
                          <a:effectLst/>
                          <a:latin typeface="Helvetica" pitchFamily="2" charset="0"/>
                        </a:rPr>
                        <a:t>ST depression induced by exercise relative to rest</a:t>
                      </a:r>
                      <a:endParaRPr lang="en-US" sz="1500" dirty="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3439060"/>
                  </a:ext>
                </a:extLst>
              </a:tr>
            </a:tbl>
          </a:graphicData>
        </a:graphic>
      </p:graphicFrame>
    </p:spTree>
    <p:extLst>
      <p:ext uri="{BB962C8B-B14F-4D97-AF65-F5344CB8AC3E}">
        <p14:creationId xmlns:p14="http://schemas.microsoft.com/office/powerpoint/2010/main" val="17263436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D503E-AEA4-684D-8149-F06B73E84639}"/>
              </a:ext>
            </a:extLst>
          </p:cNvPr>
          <p:cNvSpPr>
            <a:spLocks noGrp="1"/>
          </p:cNvSpPr>
          <p:nvPr>
            <p:ph type="title"/>
          </p:nvPr>
        </p:nvSpPr>
        <p:spPr/>
        <p:txBody>
          <a:bodyPr/>
          <a:lstStyle/>
          <a:p>
            <a:r>
              <a:rPr lang="en-US" dirty="0"/>
              <a:t>Histogram Plots for the selective variables </a:t>
            </a:r>
          </a:p>
        </p:txBody>
      </p:sp>
      <p:pic>
        <p:nvPicPr>
          <p:cNvPr id="8" name="Content Placeholder 7">
            <a:extLst>
              <a:ext uri="{FF2B5EF4-FFF2-40B4-BE49-F238E27FC236}">
                <a16:creationId xmlns:a16="http://schemas.microsoft.com/office/drawing/2014/main" id="{D904F197-E93F-804C-A769-0137F4287BC9}"/>
              </a:ext>
            </a:extLst>
          </p:cNvPr>
          <p:cNvPicPr>
            <a:picLocks noGrp="1" noChangeAspect="1"/>
          </p:cNvPicPr>
          <p:nvPr>
            <p:ph idx="1"/>
          </p:nvPr>
        </p:nvPicPr>
        <p:blipFill>
          <a:blip r:embed="rId2"/>
          <a:stretch>
            <a:fillRect/>
          </a:stretch>
        </p:blipFill>
        <p:spPr>
          <a:xfrm>
            <a:off x="5870842" y="2465388"/>
            <a:ext cx="5539158" cy="3702050"/>
          </a:xfrm>
          <a:prstGeom prst="rect">
            <a:avLst/>
          </a:prstGeom>
        </p:spPr>
      </p:pic>
      <p:pic>
        <p:nvPicPr>
          <p:cNvPr id="7" name="Picture 6">
            <a:extLst>
              <a:ext uri="{FF2B5EF4-FFF2-40B4-BE49-F238E27FC236}">
                <a16:creationId xmlns:a16="http://schemas.microsoft.com/office/drawing/2014/main" id="{863E18F9-9826-794A-8BCF-9DAB9FDE15FB}"/>
              </a:ext>
            </a:extLst>
          </p:cNvPr>
          <p:cNvPicPr>
            <a:picLocks noChangeAspect="1"/>
          </p:cNvPicPr>
          <p:nvPr/>
        </p:nvPicPr>
        <p:blipFill>
          <a:blip r:embed="rId3"/>
          <a:stretch>
            <a:fillRect/>
          </a:stretch>
        </p:blipFill>
        <p:spPr>
          <a:xfrm>
            <a:off x="692687" y="2465388"/>
            <a:ext cx="5316478" cy="3702050"/>
          </a:xfrm>
          <a:prstGeom prst="rect">
            <a:avLst/>
          </a:prstGeom>
        </p:spPr>
      </p:pic>
    </p:spTree>
    <p:extLst>
      <p:ext uri="{BB962C8B-B14F-4D97-AF65-F5344CB8AC3E}">
        <p14:creationId xmlns:p14="http://schemas.microsoft.com/office/powerpoint/2010/main" val="1827801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F0301-1383-A849-90DB-C094D7FCEE49}"/>
              </a:ext>
            </a:extLst>
          </p:cNvPr>
          <p:cNvSpPr>
            <a:spLocks noGrp="1"/>
          </p:cNvSpPr>
          <p:nvPr>
            <p:ph type="title"/>
          </p:nvPr>
        </p:nvSpPr>
        <p:spPr/>
        <p:txBody>
          <a:bodyPr/>
          <a:lstStyle/>
          <a:p>
            <a:r>
              <a:rPr lang="en-US" dirty="0"/>
              <a:t>Histogram Plots for the selective variables </a:t>
            </a:r>
          </a:p>
        </p:txBody>
      </p:sp>
      <p:pic>
        <p:nvPicPr>
          <p:cNvPr id="4" name="Content Placeholder 3">
            <a:extLst>
              <a:ext uri="{FF2B5EF4-FFF2-40B4-BE49-F238E27FC236}">
                <a16:creationId xmlns:a16="http://schemas.microsoft.com/office/drawing/2014/main" id="{360B64B3-7ABF-7245-95E5-4D45C9591FCE}"/>
              </a:ext>
            </a:extLst>
          </p:cNvPr>
          <p:cNvPicPr>
            <a:picLocks noGrp="1" noChangeAspect="1"/>
          </p:cNvPicPr>
          <p:nvPr>
            <p:ph idx="1"/>
          </p:nvPr>
        </p:nvPicPr>
        <p:blipFill>
          <a:blip r:embed="rId2"/>
          <a:stretch>
            <a:fillRect/>
          </a:stretch>
        </p:blipFill>
        <p:spPr>
          <a:xfrm>
            <a:off x="1173162" y="2478087"/>
            <a:ext cx="5254458" cy="3565525"/>
          </a:xfrm>
          <a:prstGeom prst="rect">
            <a:avLst/>
          </a:prstGeom>
        </p:spPr>
      </p:pic>
      <p:pic>
        <p:nvPicPr>
          <p:cNvPr id="5" name="Picture 4">
            <a:extLst>
              <a:ext uri="{FF2B5EF4-FFF2-40B4-BE49-F238E27FC236}">
                <a16:creationId xmlns:a16="http://schemas.microsoft.com/office/drawing/2014/main" id="{54A7F240-FD4D-2F46-AF81-D4C575BFEA82}"/>
              </a:ext>
            </a:extLst>
          </p:cNvPr>
          <p:cNvPicPr>
            <a:picLocks noChangeAspect="1"/>
          </p:cNvPicPr>
          <p:nvPr/>
        </p:nvPicPr>
        <p:blipFill>
          <a:blip r:embed="rId3"/>
          <a:stretch>
            <a:fillRect/>
          </a:stretch>
        </p:blipFill>
        <p:spPr>
          <a:xfrm>
            <a:off x="6142037" y="2478087"/>
            <a:ext cx="5259388" cy="3624345"/>
          </a:xfrm>
          <a:prstGeom prst="rect">
            <a:avLst/>
          </a:prstGeom>
        </p:spPr>
      </p:pic>
    </p:spTree>
    <p:extLst>
      <p:ext uri="{BB962C8B-B14F-4D97-AF65-F5344CB8AC3E}">
        <p14:creationId xmlns:p14="http://schemas.microsoft.com/office/powerpoint/2010/main" val="2931538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1025A-FDB3-0E4E-A6FF-3D0BDFCA370F}"/>
              </a:ext>
            </a:extLst>
          </p:cNvPr>
          <p:cNvSpPr>
            <a:spLocks noGrp="1"/>
          </p:cNvSpPr>
          <p:nvPr>
            <p:ph type="title"/>
          </p:nvPr>
        </p:nvSpPr>
        <p:spPr/>
        <p:txBody>
          <a:bodyPr/>
          <a:lstStyle/>
          <a:p>
            <a:r>
              <a:rPr lang="en-US" dirty="0"/>
              <a:t>Histogram plots for blood pressure of Exercise person vs non exercise person</a:t>
            </a:r>
          </a:p>
        </p:txBody>
      </p:sp>
      <p:pic>
        <p:nvPicPr>
          <p:cNvPr id="4" name="Content Placeholder 3">
            <a:extLst>
              <a:ext uri="{FF2B5EF4-FFF2-40B4-BE49-F238E27FC236}">
                <a16:creationId xmlns:a16="http://schemas.microsoft.com/office/drawing/2014/main" id="{6BC2A4ED-5AD4-7746-9E9F-68B8C78572C8}"/>
              </a:ext>
            </a:extLst>
          </p:cNvPr>
          <p:cNvPicPr>
            <a:picLocks noGrp="1" noChangeAspect="1"/>
          </p:cNvPicPr>
          <p:nvPr>
            <p:ph idx="1"/>
          </p:nvPr>
        </p:nvPicPr>
        <p:blipFill>
          <a:blip r:embed="rId2"/>
          <a:stretch>
            <a:fillRect/>
          </a:stretch>
        </p:blipFill>
        <p:spPr>
          <a:xfrm>
            <a:off x="439736" y="2305050"/>
            <a:ext cx="5722055" cy="3824288"/>
          </a:xfrm>
          <a:prstGeom prst="rect">
            <a:avLst/>
          </a:prstGeom>
        </p:spPr>
      </p:pic>
      <p:pic>
        <p:nvPicPr>
          <p:cNvPr id="5" name="Picture 4">
            <a:extLst>
              <a:ext uri="{FF2B5EF4-FFF2-40B4-BE49-F238E27FC236}">
                <a16:creationId xmlns:a16="http://schemas.microsoft.com/office/drawing/2014/main" id="{8674271F-F76A-1D4A-A2D8-229FF4D40A5A}"/>
              </a:ext>
            </a:extLst>
          </p:cNvPr>
          <p:cNvPicPr>
            <a:picLocks noChangeAspect="1"/>
          </p:cNvPicPr>
          <p:nvPr/>
        </p:nvPicPr>
        <p:blipFill>
          <a:blip r:embed="rId3"/>
          <a:stretch>
            <a:fillRect/>
          </a:stretch>
        </p:blipFill>
        <p:spPr>
          <a:xfrm>
            <a:off x="6037261" y="2305050"/>
            <a:ext cx="5635793" cy="3824288"/>
          </a:xfrm>
          <a:prstGeom prst="rect">
            <a:avLst/>
          </a:prstGeom>
        </p:spPr>
      </p:pic>
    </p:spTree>
    <p:extLst>
      <p:ext uri="{BB962C8B-B14F-4D97-AF65-F5344CB8AC3E}">
        <p14:creationId xmlns:p14="http://schemas.microsoft.com/office/powerpoint/2010/main" val="43141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D38DD-BC88-B84A-A473-75FED31EF73E}"/>
              </a:ext>
            </a:extLst>
          </p:cNvPr>
          <p:cNvSpPr>
            <a:spLocks noGrp="1"/>
          </p:cNvSpPr>
          <p:nvPr>
            <p:ph type="title"/>
          </p:nvPr>
        </p:nvSpPr>
        <p:spPr/>
        <p:txBody>
          <a:bodyPr/>
          <a:lstStyle/>
          <a:p>
            <a:r>
              <a:rPr lang="en-US" dirty="0">
                <a:solidFill>
                  <a:schemeClr val="tx1"/>
                </a:solidFill>
              </a:rPr>
              <a:t>Summary &amp; Analysis on Histograms</a:t>
            </a:r>
            <a:endParaRPr lang="en-US" dirty="0"/>
          </a:p>
        </p:txBody>
      </p:sp>
      <p:sp>
        <p:nvSpPr>
          <p:cNvPr id="3" name="Content Placeholder 2">
            <a:extLst>
              <a:ext uri="{FF2B5EF4-FFF2-40B4-BE49-F238E27FC236}">
                <a16:creationId xmlns:a16="http://schemas.microsoft.com/office/drawing/2014/main" id="{B91FB709-C9D1-5C4D-971F-899E461E5F66}"/>
              </a:ext>
            </a:extLst>
          </p:cNvPr>
          <p:cNvSpPr>
            <a:spLocks noGrp="1"/>
          </p:cNvSpPr>
          <p:nvPr>
            <p:ph idx="1"/>
          </p:nvPr>
        </p:nvSpPr>
        <p:spPr/>
        <p:txBody>
          <a:bodyPr>
            <a:normAutofit fontScale="92500" lnSpcReduction="20000"/>
          </a:bodyPr>
          <a:lstStyle/>
          <a:p>
            <a:pPr>
              <a:lnSpc>
                <a:spcPct val="90000"/>
              </a:lnSpc>
              <a:spcAft>
                <a:spcPts val="600"/>
              </a:spcAft>
            </a:pPr>
            <a:r>
              <a:rPr lang="en-US" dirty="0"/>
              <a:t>From the histograms, we may be able to see something but its not clearly visible</a:t>
            </a:r>
          </a:p>
          <a:p>
            <a:pPr indent="-228600">
              <a:lnSpc>
                <a:spcPct val="90000"/>
              </a:lnSpc>
              <a:spcAft>
                <a:spcPts val="600"/>
              </a:spcAft>
              <a:buFont typeface="Arial" panose="020B0604020202020204" pitchFamily="34" charset="0"/>
              <a:buChar char="•"/>
            </a:pPr>
            <a:r>
              <a:rPr lang="en-US" dirty="0"/>
              <a:t>If you observe the histogram for Cholesterol for exercise vs non-exercise, it clearly gives bifurcation. The exercise person or active person has less cholesterol.</a:t>
            </a:r>
          </a:p>
          <a:p>
            <a:pPr indent="-228600">
              <a:lnSpc>
                <a:spcPct val="90000"/>
              </a:lnSpc>
              <a:spcAft>
                <a:spcPts val="600"/>
              </a:spcAft>
              <a:buFont typeface="Arial" panose="020B0604020202020204" pitchFamily="34" charset="0"/>
              <a:buChar char="•"/>
            </a:pPr>
            <a:r>
              <a:rPr lang="en-US" dirty="0"/>
              <a:t>Similarly the blood press is less if person does the exercise. </a:t>
            </a:r>
          </a:p>
          <a:p>
            <a:pPr indent="-228600">
              <a:lnSpc>
                <a:spcPct val="90000"/>
              </a:lnSpc>
              <a:spcAft>
                <a:spcPts val="600"/>
              </a:spcAft>
              <a:buFont typeface="Arial" panose="020B0604020202020204" pitchFamily="34" charset="0"/>
              <a:buChar char="•"/>
            </a:pPr>
            <a:r>
              <a:rPr lang="en-US" dirty="0"/>
              <a:t>As the histogram couldn’t give much information so lets move to next section.</a:t>
            </a:r>
          </a:p>
          <a:p>
            <a:pPr indent="-228600">
              <a:lnSpc>
                <a:spcPct val="90000"/>
              </a:lnSpc>
              <a:spcAft>
                <a:spcPts val="600"/>
              </a:spcAft>
              <a:buFont typeface="Arial" panose="020B0604020202020204" pitchFamily="34" charset="0"/>
              <a:buChar char="•"/>
            </a:pPr>
            <a:endParaRPr lang="en-US" dirty="0"/>
          </a:p>
          <a:p>
            <a:pPr>
              <a:lnSpc>
                <a:spcPct val="90000"/>
              </a:lnSpc>
              <a:spcAft>
                <a:spcPts val="600"/>
              </a:spcAft>
            </a:pPr>
            <a:r>
              <a:rPr lang="en-US" dirty="0"/>
              <a:t>We also see some outliers from the histograms, for old peak (Extra exercise in old age) which suggest things otherwise. </a:t>
            </a:r>
          </a:p>
          <a:p>
            <a:pPr>
              <a:lnSpc>
                <a:spcPct val="90000"/>
              </a:lnSpc>
              <a:spcAft>
                <a:spcPts val="600"/>
              </a:spcAft>
            </a:pPr>
            <a:r>
              <a:rPr lang="en-US" dirty="0"/>
              <a:t>For now I let them in the dataset for further analysis, however if they have much effect on the prediction model, then we may try to resample the data. We can't do much removals in this dataset as the sample size is small and we don’t have enough samples to exclude or include.</a:t>
            </a:r>
          </a:p>
          <a:p>
            <a:endParaRPr lang="en-US" dirty="0"/>
          </a:p>
        </p:txBody>
      </p:sp>
    </p:spTree>
    <p:extLst>
      <p:ext uri="{BB962C8B-B14F-4D97-AF65-F5344CB8AC3E}">
        <p14:creationId xmlns:p14="http://schemas.microsoft.com/office/powerpoint/2010/main" val="3084679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0DD11-96B7-E34D-ACDF-AEDA12632E42}"/>
              </a:ext>
            </a:extLst>
          </p:cNvPr>
          <p:cNvSpPr>
            <a:spLocks noGrp="1"/>
          </p:cNvSpPr>
          <p:nvPr>
            <p:ph type="title"/>
          </p:nvPr>
        </p:nvSpPr>
        <p:spPr/>
        <p:txBody>
          <a:bodyPr/>
          <a:lstStyle/>
          <a:p>
            <a:r>
              <a:rPr lang="en-US" dirty="0"/>
              <a:t>Other Descriptive Characteristics about the Variables in question</a:t>
            </a:r>
          </a:p>
        </p:txBody>
      </p:sp>
      <p:pic>
        <p:nvPicPr>
          <p:cNvPr id="5" name="Content Placeholder 4">
            <a:extLst>
              <a:ext uri="{FF2B5EF4-FFF2-40B4-BE49-F238E27FC236}">
                <a16:creationId xmlns:a16="http://schemas.microsoft.com/office/drawing/2014/main" id="{59FF381F-B842-E243-8C3A-2576DC31688C}"/>
              </a:ext>
            </a:extLst>
          </p:cNvPr>
          <p:cNvPicPr>
            <a:picLocks noGrp="1" noChangeAspect="1"/>
          </p:cNvPicPr>
          <p:nvPr>
            <p:ph idx="1"/>
          </p:nvPr>
        </p:nvPicPr>
        <p:blipFill>
          <a:blip r:embed="rId2"/>
          <a:stretch>
            <a:fillRect/>
          </a:stretch>
        </p:blipFill>
        <p:spPr>
          <a:xfrm>
            <a:off x="412750" y="1778000"/>
            <a:ext cx="6438900" cy="2705100"/>
          </a:xfrm>
        </p:spPr>
      </p:pic>
      <p:pic>
        <p:nvPicPr>
          <p:cNvPr id="7" name="Picture 6">
            <a:extLst>
              <a:ext uri="{FF2B5EF4-FFF2-40B4-BE49-F238E27FC236}">
                <a16:creationId xmlns:a16="http://schemas.microsoft.com/office/drawing/2014/main" id="{98CF8A34-DE9E-464B-97D0-412B537835EF}"/>
              </a:ext>
            </a:extLst>
          </p:cNvPr>
          <p:cNvPicPr>
            <a:picLocks noChangeAspect="1"/>
          </p:cNvPicPr>
          <p:nvPr/>
        </p:nvPicPr>
        <p:blipFill>
          <a:blip r:embed="rId3"/>
          <a:stretch>
            <a:fillRect/>
          </a:stretch>
        </p:blipFill>
        <p:spPr>
          <a:xfrm>
            <a:off x="4333875" y="4483100"/>
            <a:ext cx="6438900" cy="2501900"/>
          </a:xfrm>
          <a:prstGeom prst="rect">
            <a:avLst/>
          </a:prstGeom>
        </p:spPr>
      </p:pic>
    </p:spTree>
    <p:extLst>
      <p:ext uri="{BB962C8B-B14F-4D97-AF65-F5344CB8AC3E}">
        <p14:creationId xmlns:p14="http://schemas.microsoft.com/office/powerpoint/2010/main" val="537951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2EB99-D4C4-9844-BB72-E49462E2388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B64C39B-FB79-3843-9782-80CF0A2EF45F}"/>
              </a:ext>
            </a:extLst>
          </p:cNvPr>
          <p:cNvPicPr>
            <a:picLocks noGrp="1" noChangeAspect="1"/>
          </p:cNvPicPr>
          <p:nvPr>
            <p:ph idx="1"/>
          </p:nvPr>
        </p:nvPicPr>
        <p:blipFill>
          <a:blip r:embed="rId2"/>
          <a:stretch>
            <a:fillRect/>
          </a:stretch>
        </p:blipFill>
        <p:spPr>
          <a:xfrm>
            <a:off x="1595438" y="624110"/>
            <a:ext cx="6959600" cy="2501900"/>
          </a:xfrm>
        </p:spPr>
      </p:pic>
      <p:pic>
        <p:nvPicPr>
          <p:cNvPr id="7" name="Picture 6">
            <a:extLst>
              <a:ext uri="{FF2B5EF4-FFF2-40B4-BE49-F238E27FC236}">
                <a16:creationId xmlns:a16="http://schemas.microsoft.com/office/drawing/2014/main" id="{C68A2116-AE33-B242-A5AB-C2E6DDF9B2A0}"/>
              </a:ext>
            </a:extLst>
          </p:cNvPr>
          <p:cNvPicPr>
            <a:picLocks noChangeAspect="1"/>
          </p:cNvPicPr>
          <p:nvPr/>
        </p:nvPicPr>
        <p:blipFill>
          <a:blip r:embed="rId3"/>
          <a:stretch>
            <a:fillRect/>
          </a:stretch>
        </p:blipFill>
        <p:spPr>
          <a:xfrm>
            <a:off x="3325812" y="3137345"/>
            <a:ext cx="7797800" cy="2501900"/>
          </a:xfrm>
          <a:prstGeom prst="rect">
            <a:avLst/>
          </a:prstGeom>
        </p:spPr>
      </p:pic>
    </p:spTree>
    <p:extLst>
      <p:ext uri="{BB962C8B-B14F-4D97-AF65-F5344CB8AC3E}">
        <p14:creationId xmlns:p14="http://schemas.microsoft.com/office/powerpoint/2010/main" val="4245918959"/>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{9BDDBE8C-B21B-CB4C-A353-3C76E26F3898}tf10001069</Template>
  <TotalTime>168</TotalTime>
  <Words>654</Words>
  <Application>Microsoft Macintosh PowerPoint</Application>
  <PresentationFormat>Widescreen</PresentationFormat>
  <Paragraphs>80</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Century Gothic</vt:lpstr>
      <vt:lpstr>Helvetica</vt:lpstr>
      <vt:lpstr>inherit</vt:lpstr>
      <vt:lpstr>Wingdings 3</vt:lpstr>
      <vt:lpstr>Wisp</vt:lpstr>
      <vt:lpstr>Predicting the most affecting parameters to Heart Disease</vt:lpstr>
      <vt:lpstr>Data to be Analyzed</vt:lpstr>
      <vt:lpstr>Explanation of All Attributes</vt:lpstr>
      <vt:lpstr>Histogram Plots for the selective variables </vt:lpstr>
      <vt:lpstr>Histogram Plots for the selective variables </vt:lpstr>
      <vt:lpstr>Histogram plots for blood pressure of Exercise person vs non exercise person</vt:lpstr>
      <vt:lpstr>Summary &amp; Analysis on Histograms</vt:lpstr>
      <vt:lpstr>Other Descriptive Characteristics about the Variables in question</vt:lpstr>
      <vt:lpstr>PowerPoint Presentation</vt:lpstr>
      <vt:lpstr>PowerPoint Presentation</vt:lpstr>
      <vt:lpstr>PMF – Blood pressure</vt:lpstr>
      <vt:lpstr>PMF – Cholesterol</vt:lpstr>
      <vt:lpstr>CDF Plot for Serum cholesterol in mg/dl for Men vs Women</vt:lpstr>
      <vt:lpstr>CDF Plot for blood pressure for Men vs Women</vt:lpstr>
      <vt:lpstr># Plotting only for women cholesterol, as it will give detailed insight on Heart disease</vt:lpstr>
      <vt:lpstr>Scatter Plots</vt:lpstr>
      <vt:lpstr>Hypothesis Test – Using Mean difference</vt:lpstr>
      <vt:lpstr>Nonlinear Regression Model for the dataset</vt:lpstr>
      <vt:lpstr>References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the most affecting parameters to Heart Disease</dc:title>
  <dc:creator>dhiraj bankar</dc:creator>
  <cp:lastModifiedBy>dhiraj bankar</cp:lastModifiedBy>
  <cp:revision>18</cp:revision>
  <dcterms:created xsi:type="dcterms:W3CDTF">2020-11-22T01:25:41Z</dcterms:created>
  <dcterms:modified xsi:type="dcterms:W3CDTF">2020-11-22T04:14:09Z</dcterms:modified>
</cp:coreProperties>
</file>